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08" r:id="rId2"/>
    <p:sldId id="313" r:id="rId3"/>
    <p:sldId id="317" r:id="rId4"/>
    <p:sldId id="314" r:id="rId5"/>
    <p:sldId id="315" r:id="rId6"/>
    <p:sldId id="316" r:id="rId7"/>
    <p:sldId id="319" r:id="rId8"/>
  </p:sldIdLst>
  <p:sldSz cx="9144000" cy="6858000" type="screen4x3"/>
  <p:notesSz cx="6858000" cy="92154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737" autoAdjust="0"/>
  </p:normalViewPr>
  <p:slideViewPr>
    <p:cSldViewPr>
      <p:cViewPr varScale="1">
        <p:scale>
          <a:sx n="70" d="100"/>
          <a:sy n="70" d="100"/>
        </p:scale>
        <p:origin x="-10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992" y="-84"/>
      </p:cViewPr>
      <p:guideLst>
        <p:guide orient="horz" pos="2903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77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77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0B82C6D4-E4DB-4C5D-977C-EC9ED9C921D6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3067"/>
            <a:ext cx="2971800" cy="46077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53067"/>
            <a:ext cx="2971800" cy="46077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5C62CDFC-AEB3-4185-BCDB-AB9F57C5D7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77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772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213D51B0-AB6B-41EE-9185-966EB25B295D}" type="datetimeFigureOut">
              <a:rPr lang="en-US" smtClean="0"/>
              <a:pPr/>
              <a:t>6/26/2012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5538" y="690563"/>
            <a:ext cx="4606925" cy="3455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7333"/>
            <a:ext cx="5486400" cy="4146947"/>
          </a:xfrm>
          <a:prstGeom prst="rect">
            <a:avLst/>
          </a:prstGeom>
        </p:spPr>
        <p:txBody>
          <a:bodyPr vert="horz" lIns="91430" tIns="45715" rIns="91430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3067"/>
            <a:ext cx="2971800" cy="46077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53067"/>
            <a:ext cx="2971800" cy="46077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486D94DF-BB14-4286-938D-E828BB81CB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ion Title Slide"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95400" y="990601"/>
            <a:ext cx="7162800" cy="609599"/>
          </a:xfrm>
        </p:spPr>
        <p:txBody>
          <a:bodyPr>
            <a:noAutofit/>
          </a:bodyPr>
          <a:lstStyle>
            <a:lvl1pPr algn="l"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95400" y="1524000"/>
            <a:ext cx="7162800" cy="609600"/>
          </a:xfrm>
        </p:spPr>
        <p:txBody>
          <a:bodyPr>
            <a:normAutofit/>
          </a:bodyPr>
          <a:lstStyle>
            <a:lvl1pPr marL="0" indent="0" algn="l">
              <a:buNone/>
              <a:defRPr sz="18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Presentation Subtitle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ition Slide with No Image">
    <p:bg>
      <p:bgPr>
        <a:blipFill dpi="0" rotWithShape="1">
          <a:blip r:embed="rId2" cstate="print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2362200"/>
            <a:ext cx="4572000" cy="609600"/>
          </a:xfrm>
        </p:spPr>
        <p:txBody>
          <a:bodyPr>
            <a:noAutofit/>
          </a:bodyPr>
          <a:lstStyle>
            <a:lvl1pPr algn="l">
              <a:buNone/>
              <a:defRPr lang="en-US" sz="3600" b="1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Transition Slide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371600" y="2895600"/>
            <a:ext cx="4572000" cy="609600"/>
          </a:xfrm>
        </p:spPr>
        <p:txBody>
          <a:bodyPr>
            <a:noAutofit/>
          </a:bodyPr>
          <a:lstStyle>
            <a:lvl1pPr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with no image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Slide">
    <p:bg>
      <p:bgPr>
        <a:blipFill dpi="0" rotWithShape="1">
          <a:blip r:embed="rId2" cstate="print">
            <a:lum/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76200"/>
            <a:ext cx="8229600" cy="1143000"/>
          </a:xfrm>
        </p:spPr>
        <p:txBody>
          <a:bodyPr>
            <a:noAutofit/>
          </a:bodyPr>
          <a:lstStyle>
            <a:lvl1pPr algn="l">
              <a:defRPr sz="26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Copy Slide</a:t>
            </a:r>
            <a:br>
              <a:rPr lang="en-US" dirty="0" smtClean="0"/>
            </a:br>
            <a:r>
              <a:rPr lang="en-US" dirty="0" smtClean="0"/>
              <a:t>Title can be 2 lines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600200"/>
            <a:ext cx="7848600" cy="16764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B7A"/>
              </a:buClr>
              <a:buSzPct val="125000"/>
              <a:buFont typeface="Wingdings" pitchFamily="2" charset="2"/>
              <a:buChar char="§"/>
              <a:tabLst/>
              <a:defRPr sz="1600">
                <a:latin typeface="+mj-lt"/>
              </a:defRPr>
            </a:lvl1pPr>
            <a:lvl2pPr marL="742950" marR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B7A"/>
              </a:buClr>
              <a:buSzPct val="125000"/>
              <a:buFont typeface="Arial" pitchFamily="34" charset="0"/>
              <a:buChar char="–"/>
              <a:tabLst/>
              <a:defRPr sz="1600">
                <a:latin typeface="+mj-lt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B7A"/>
              </a:buClr>
              <a:buSzPct val="125000"/>
              <a:buFont typeface="Arial" pitchFamily="34" charset="0"/>
              <a:buChar char="•"/>
              <a:tabLst/>
              <a:defRPr sz="1600">
                <a:latin typeface="+mj-lt"/>
              </a:defRPr>
            </a:lvl3pPr>
            <a:lvl4pPr marL="16002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B7A"/>
              </a:buClr>
              <a:buSzPct val="125000"/>
              <a:buFont typeface="Arial" pitchFamily="34" charset="0"/>
              <a:buChar char="–"/>
              <a:tabLst/>
              <a:defRPr sz="1600">
                <a:latin typeface="+mj-lt"/>
              </a:defRPr>
            </a:lvl4pPr>
            <a:lvl5pPr marL="20574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B7A"/>
              </a:buClr>
              <a:buSzPct val="125000"/>
              <a:buFont typeface="Arial" pitchFamily="34" charset="0"/>
              <a:buChar char="»"/>
              <a:tabLst/>
              <a:defRPr sz="1600">
                <a:latin typeface="+mj-lt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B7A"/>
              </a:buClr>
              <a:buSzPct val="125000"/>
              <a:buFont typeface="Wingdings" pitchFamily="2" charset="2"/>
              <a:buChar char="§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Xxxx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B7A"/>
              </a:buClr>
              <a:buSzPct val="125000"/>
              <a:buFont typeface="Arial" pitchFamily="34" charset="0"/>
              <a:buChar char="–"/>
              <a:tabLst/>
              <a:defRPr/>
            </a:pP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Xxxx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B7A"/>
              </a:buClr>
              <a:buSzPct val="125000"/>
              <a:buFont typeface="Arial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Xxxx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1600200" marR="0" lvl="3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B7A"/>
              </a:buClr>
              <a:buSzPct val="125000"/>
              <a:buFont typeface="Arial" pitchFamily="34" charset="0"/>
              <a:buChar char="–"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Xxxx</a:t>
            </a:r>
            <a:endParaRPr kumimoji="0" lang="en-US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2057400" marR="0" lvl="4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9B7A"/>
              </a:buClr>
              <a:buSzPct val="125000"/>
              <a:buFont typeface="Arial" pitchFamily="34" charset="0"/>
              <a:buChar char="»"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Xxxx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609600" y="6248400"/>
            <a:ext cx="2133600" cy="365125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fld id="{A334C3EB-D3BA-4AA9-9581-544C4578B3B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bg>
      <p:bgPr>
        <a:blipFill dpi="0" rotWithShape="1">
          <a:blip r:embed="rId2" cstate="print">
            <a:lum/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762000" y="609600"/>
            <a:ext cx="7543800" cy="480060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0" y="5562600"/>
            <a:ext cx="5943600" cy="838200"/>
          </a:xfrm>
        </p:spPr>
        <p:txBody>
          <a:bodyPr>
            <a:normAutofit/>
          </a:bodyPr>
          <a:lstStyle>
            <a:lvl1pPr algn="l">
              <a:buNone/>
              <a:defRPr sz="1600"/>
            </a:lvl1pPr>
          </a:lstStyle>
          <a:p>
            <a:pPr lvl="0"/>
            <a:r>
              <a:rPr lang="en-US" dirty="0" smtClean="0"/>
              <a:t>Caption for chart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D7465-3FD7-4523-BFB3-E534ABDA9128}" type="datetime1">
              <a:rPr lang="en-US" smtClean="0"/>
              <a:pPr/>
              <a:t>6/26/2012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4C3EB-D3BA-4AA9-9581-544C4578B3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6" r:id="rId3"/>
    <p:sldLayoutId id="2147483671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590800"/>
            <a:ext cx="9144000" cy="609599"/>
          </a:xfrm>
        </p:spPr>
        <p:txBody>
          <a:bodyPr/>
          <a:lstStyle/>
          <a:p>
            <a:pPr algn="ctr"/>
            <a:r>
              <a:rPr lang="en-US" dirty="0" smtClean="0"/>
              <a:t>Triennial Plan 2: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Purpose and Process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Triennial Plan – General Objectives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1600200"/>
            <a:ext cx="7848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Structuring the planning process</a:t>
            </a:r>
          </a:p>
          <a:p>
            <a:pPr lvl="1"/>
            <a:r>
              <a:rPr lang="en-US" sz="2000" dirty="0" smtClean="0"/>
              <a:t>Enable planners to present program and portfolio plans</a:t>
            </a:r>
          </a:p>
          <a:p>
            <a:pPr lvl="1"/>
            <a:endParaRPr lang="en-US" sz="2000" dirty="0" smtClean="0"/>
          </a:p>
          <a:p>
            <a:r>
              <a:rPr lang="en-US" sz="2000" dirty="0" smtClean="0"/>
              <a:t>Documenting program theory</a:t>
            </a:r>
          </a:p>
          <a:p>
            <a:pPr lvl="1"/>
            <a:r>
              <a:rPr lang="en-US" sz="2000" dirty="0" smtClean="0"/>
              <a:t>Provide reference document </a:t>
            </a:r>
          </a:p>
          <a:p>
            <a:pPr lvl="2"/>
            <a:r>
              <a:rPr lang="en-US" sz="2000" dirty="0" smtClean="0"/>
              <a:t>For program managers and as they set targets, review progress, consider adjustments</a:t>
            </a:r>
          </a:p>
          <a:p>
            <a:pPr lvl="2"/>
            <a:r>
              <a:rPr lang="en-US" sz="2000" dirty="0" smtClean="0"/>
              <a:t>For vendors, contractors</a:t>
            </a:r>
          </a:p>
          <a:p>
            <a:pPr lvl="2"/>
            <a:r>
              <a:rPr lang="en-US" sz="2000" dirty="0" smtClean="0"/>
              <a:t>For trustees and policymakers</a:t>
            </a:r>
          </a:p>
          <a:p>
            <a:endParaRPr lang="en-US" sz="2000" dirty="0" smtClean="0"/>
          </a:p>
          <a:p>
            <a:r>
              <a:rPr lang="en-US" sz="2000" dirty="0" smtClean="0"/>
              <a:t>Ensuring accountability and transparency</a:t>
            </a:r>
          </a:p>
          <a:p>
            <a:pPr lvl="1"/>
            <a:r>
              <a:rPr lang="en-US" sz="2000" dirty="0" smtClean="0"/>
              <a:t>Provide a reference document enumerating</a:t>
            </a:r>
          </a:p>
          <a:p>
            <a:pPr lvl="2"/>
            <a:r>
              <a:rPr lang="en-US" sz="2000" dirty="0" smtClean="0"/>
              <a:t>metrics</a:t>
            </a:r>
          </a:p>
          <a:p>
            <a:pPr lvl="2"/>
            <a:r>
              <a:rPr lang="en-US" sz="2000" dirty="0" smtClean="0"/>
              <a:t>plans for evaluation, monitoring, and verification and reporting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3EB-D3BA-4AA9-9581-544C4578B3B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Triennial Plan - Statutory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1600200"/>
            <a:ext cx="7848600" cy="4724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sz="2000" dirty="0" smtClean="0"/>
              <a:t>Provide “integrated planning, program design and implementation strategies for energy efficiency (EE), alternative energy resources and conservation programs”</a:t>
            </a:r>
          </a:p>
          <a:p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Govern: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Electric Efficiency and Conservation Fund; 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Regional Greenhouse Gas Initiative (RGGI) Trust Fund; 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Natural Gas Conservation Fund; 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Heating Fuels Efficiency and Weatherization Fund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“Any state or federal funds or publicly directed funds accepted by or allocated to the trust …”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3EB-D3BA-4AA9-9581-544C4578B3B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Advancing Statutory Targets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1524000"/>
            <a:ext cx="7848600" cy="48768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/>
              <a:t>“It is an objective of the [Plan] to design, coordinate and integrate sustained … programs that are available to all energy consumers in the State [and] that advance the targets of:”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Capturing all cost-effective energy efficiency resources available for electric and natural gas utility ratepayers;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Weatherizing 100% of residences, 50% of businesses;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Reducing peak-load consumption 100MW by 2020;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Reducing consumption of liquid fossil fuels at least 30% by 2030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Building stable private sector jobs providing clean energy and EE products and services in the State;</a:t>
            </a:r>
          </a:p>
          <a:p>
            <a:pPr lvl="1">
              <a:lnSpc>
                <a:spcPct val="150000"/>
              </a:lnSpc>
            </a:pPr>
            <a:r>
              <a:rPr lang="en-US" sz="2000" dirty="0" smtClean="0"/>
              <a:t>Reducing greenhouse gas emissions from the heating and cooling of buildings.</a:t>
            </a:r>
            <a:endParaRPr lang="en-US" dirty="0"/>
          </a:p>
          <a:p>
            <a:pPr lvl="1">
              <a:lnSpc>
                <a:spcPct val="150000"/>
              </a:lnSpc>
              <a:buNone/>
            </a:pPr>
            <a:r>
              <a:rPr lang="en-US" sz="2000" dirty="0" smtClean="0"/>
              <a:t>				Title 35-A MRSA Sec. 10104(4)(F)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3EB-D3BA-4AA9-9581-544C4578B3B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for Triennial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1600200"/>
            <a:ext cx="7848600" cy="4572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en-US" sz="2000" dirty="0" smtClean="0"/>
              <a:t>Statutory Directives</a:t>
            </a:r>
          </a:p>
          <a:p>
            <a:pPr lvl="1">
              <a:lnSpc>
                <a:spcPct val="150000"/>
              </a:lnSpc>
              <a:spcBef>
                <a:spcPts val="300"/>
              </a:spcBef>
            </a:pPr>
            <a:r>
              <a:rPr lang="en-US" sz="2000" dirty="0" smtClean="0"/>
              <a:t>Consultation – with the Board, with entities and agencies involved in delivering EE, other states</a:t>
            </a:r>
          </a:p>
          <a:p>
            <a:pPr lvl="1">
              <a:lnSpc>
                <a:spcPct val="150000"/>
              </a:lnSpc>
              <a:spcBef>
                <a:spcPts val="300"/>
              </a:spcBef>
            </a:pPr>
            <a:r>
              <a:rPr lang="en-US" sz="2000" dirty="0" smtClean="0"/>
              <a:t>Brief and Take Input from Legislative Committee</a:t>
            </a:r>
          </a:p>
          <a:p>
            <a:pPr lvl="1">
              <a:lnSpc>
                <a:spcPct val="150000"/>
              </a:lnSpc>
              <a:spcBef>
                <a:spcPts val="300"/>
              </a:spcBef>
            </a:pPr>
            <a:r>
              <a:rPr lang="en-US" sz="2000" dirty="0" smtClean="0"/>
              <a:t>Adoption by 2/3 vote of the Board</a:t>
            </a:r>
          </a:p>
          <a:p>
            <a:pPr lvl="1">
              <a:lnSpc>
                <a:spcPct val="150000"/>
              </a:lnSpc>
              <a:spcBef>
                <a:spcPts val="300"/>
              </a:spcBef>
            </a:pPr>
            <a:r>
              <a:rPr lang="en-US" sz="2000" dirty="0" smtClean="0"/>
              <a:t>Review and Approval – by the Maine PUC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3EB-D3BA-4AA9-9581-544C4578B3B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 smtClean="0"/>
              <a:t>EMT Stakeholder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1600200"/>
            <a:ext cx="7848600" cy="4572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300"/>
              </a:spcBef>
            </a:pPr>
            <a:r>
              <a:rPr lang="en-US" sz="2000" dirty="0" smtClean="0"/>
              <a:t>2012 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March-April – Initial Briefings and Direction from Board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June – Kick-Off Meeting, Outline of Straw Proposal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July-August – 4 Track Work Groups Meet July-August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September</a:t>
            </a:r>
          </a:p>
          <a:p>
            <a:pPr lvl="2">
              <a:spcBef>
                <a:spcPts val="300"/>
              </a:spcBef>
            </a:pPr>
            <a:r>
              <a:rPr lang="en-US" sz="2000" dirty="0" smtClean="0"/>
              <a:t> Public Meetings (North, South)</a:t>
            </a:r>
          </a:p>
          <a:p>
            <a:pPr lvl="2">
              <a:spcBef>
                <a:spcPts val="300"/>
              </a:spcBef>
            </a:pPr>
            <a:r>
              <a:rPr lang="en-US" sz="2000" dirty="0" smtClean="0"/>
              <a:t> Briefing for Legislators</a:t>
            </a:r>
          </a:p>
          <a:p>
            <a:pPr lvl="2">
              <a:spcBef>
                <a:spcPts val="300"/>
              </a:spcBef>
            </a:pPr>
            <a:r>
              <a:rPr lang="en-US" sz="2000" dirty="0" smtClean="0"/>
              <a:t> Board Approval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October – File with PUC</a:t>
            </a:r>
          </a:p>
          <a:p>
            <a:pPr>
              <a:spcBef>
                <a:spcPts val="300"/>
              </a:spcBef>
            </a:pPr>
            <a:r>
              <a:rPr lang="en-US" sz="2000" dirty="0" smtClean="0"/>
              <a:t>2013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Jan-Feb – Issue RFPs for Program Delivery Services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March – Receive, Screen, Award Bids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April – Contract with Bidders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May-June – Prepare Transition to Winning Bidders</a:t>
            </a:r>
          </a:p>
          <a:p>
            <a:pPr lvl="1">
              <a:spcBef>
                <a:spcPts val="300"/>
              </a:spcBef>
            </a:pPr>
            <a:r>
              <a:rPr lang="en-US" sz="2000" dirty="0" smtClean="0"/>
              <a:t>July 1 – Effective Date of Triennial Plan 2</a:t>
            </a:r>
          </a:p>
          <a:p>
            <a:pPr lvl="2">
              <a:spcBef>
                <a:spcPts val="300"/>
              </a:spcBef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3EB-D3BA-4AA9-9581-544C4578B3BF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 smtClean="0"/>
              <a:t>EMT Stakeholder Process – Work Groups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85800" y="1600200"/>
            <a:ext cx="7848600" cy="45720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600" dirty="0" smtClean="0"/>
          </a:p>
          <a:p>
            <a:pPr>
              <a:buNone/>
            </a:pPr>
            <a:r>
              <a:rPr lang="en-US" sz="600" dirty="0" smtClean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4C3EB-D3BA-4AA9-9581-544C4578B3BF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1630680"/>
          <a:ext cx="8077201" cy="416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216758"/>
                <a:gridCol w="1164981"/>
                <a:gridCol w="1164981"/>
                <a:gridCol w="1164981"/>
                <a:gridCol w="2019300"/>
              </a:tblGrid>
              <a:tr h="766412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Track</a:t>
                      </a:r>
                      <a:endParaRPr lang="en-US" u="sng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Session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Session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Session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Session</a:t>
                      </a:r>
                      <a:r>
                        <a:rPr lang="en-US" baseline="0" dirty="0" smtClean="0"/>
                        <a:t>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Report Back /</a:t>
                      </a:r>
                    </a:p>
                    <a:p>
                      <a:pPr algn="ctr"/>
                      <a:r>
                        <a:rPr lang="en-US" dirty="0" smtClean="0"/>
                        <a:t>Final Discussion</a:t>
                      </a:r>
                      <a:endParaRPr lang="en-US" dirty="0"/>
                    </a:p>
                  </a:txBody>
                  <a:tcPr/>
                </a:tc>
              </a:tr>
              <a:tr h="766412">
                <a:tc>
                  <a:txBody>
                    <a:bodyPr/>
                    <a:lstStyle/>
                    <a:p>
                      <a:r>
                        <a:rPr lang="en-US" dirty="0" smtClean="0"/>
                        <a:t>Business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7/10</a:t>
                      </a:r>
                    </a:p>
                    <a:p>
                      <a:pPr algn="ctr"/>
                      <a:r>
                        <a:rPr lang="en-US" dirty="0" smtClean="0"/>
                        <a:t>9A-12P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7/10</a:t>
                      </a:r>
                    </a:p>
                    <a:p>
                      <a:pPr algn="ctr"/>
                      <a:r>
                        <a:rPr lang="en-US" dirty="0" smtClean="0"/>
                        <a:t>1-4P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7/17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9A-12P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7/17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1-4P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8/2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9A-12P</a:t>
                      </a:r>
                    </a:p>
                  </a:txBody>
                  <a:tcPr/>
                </a:tc>
              </a:tr>
              <a:tr h="766412">
                <a:tc>
                  <a:txBody>
                    <a:bodyPr/>
                    <a:lstStyle/>
                    <a:p>
                      <a:r>
                        <a:rPr lang="en-US" dirty="0" smtClean="0"/>
                        <a:t>Residential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7/12</a:t>
                      </a:r>
                    </a:p>
                    <a:p>
                      <a:pPr algn="ctr"/>
                      <a:r>
                        <a:rPr lang="en-US" dirty="0" smtClean="0"/>
                        <a:t>9A-12P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7/12</a:t>
                      </a:r>
                    </a:p>
                    <a:p>
                      <a:pPr algn="ctr"/>
                      <a:r>
                        <a:rPr lang="en-US" dirty="0" smtClean="0"/>
                        <a:t>1-4P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9A-12P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7/19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1-4P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7/31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9A-12P</a:t>
                      </a:r>
                    </a:p>
                  </a:txBody>
                  <a:tcPr/>
                </a:tc>
              </a:tr>
              <a:tr h="109487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RenewableEnergy</a:t>
                      </a:r>
                      <a:r>
                        <a:rPr lang="en-US" dirty="0" smtClean="0"/>
                        <a:t>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7/24</a:t>
                      </a:r>
                    </a:p>
                    <a:p>
                      <a:pPr algn="ctr"/>
                      <a:r>
                        <a:rPr lang="en-US" dirty="0" smtClean="0"/>
                        <a:t>9A-12P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7/24</a:t>
                      </a:r>
                    </a:p>
                    <a:p>
                      <a:pPr algn="ctr"/>
                      <a:r>
                        <a:rPr lang="en-US" dirty="0" smtClean="0"/>
                        <a:t>1-4P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7/31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1-4P</a:t>
                      </a:r>
                    </a:p>
                  </a:txBody>
                  <a:tcPr/>
                </a:tc>
              </a:tr>
              <a:tr h="766412">
                <a:tc>
                  <a:txBody>
                    <a:bodyPr/>
                    <a:lstStyle/>
                    <a:p>
                      <a:r>
                        <a:rPr lang="en-US" dirty="0" smtClean="0"/>
                        <a:t>Cross-Cut Initiatives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7/26</a:t>
                      </a:r>
                    </a:p>
                    <a:p>
                      <a:pPr algn="ctr"/>
                      <a:r>
                        <a:rPr lang="en-US" dirty="0" smtClean="0"/>
                        <a:t>9A-12P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7/26</a:t>
                      </a:r>
                    </a:p>
                    <a:p>
                      <a:pPr algn="ctr"/>
                      <a:r>
                        <a:rPr lang="en-US" dirty="0" smtClean="0"/>
                        <a:t>1-4P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8/2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1-4P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5041</TotalTime>
  <Words>465</Words>
  <Application>Microsoft Office PowerPoint</Application>
  <PresentationFormat>On-screen Show (4:3)</PresentationFormat>
  <Paragraphs>111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Custom Design</vt:lpstr>
      <vt:lpstr>Triennial Plan 2:  Purpose and Process </vt:lpstr>
      <vt:lpstr>Purpose of Triennial Plan – General Objectives</vt:lpstr>
      <vt:lpstr>Purpose of Triennial Plan - Statutory</vt:lpstr>
      <vt:lpstr>Advancing Statutory Targets</vt:lpstr>
      <vt:lpstr>Process for Triennial Plan</vt:lpstr>
      <vt:lpstr>EMT Stakeholder Process</vt:lpstr>
      <vt:lpstr>EMT Stakeholder Process – Work Groups</vt:lpstr>
    </vt:vector>
  </TitlesOfParts>
  <Company>Marketing Drive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kathleen.langlois</dc:creator>
  <cp:lastModifiedBy>mstoddard</cp:lastModifiedBy>
  <cp:revision>97</cp:revision>
  <dcterms:created xsi:type="dcterms:W3CDTF">2011-12-19T20:21:53Z</dcterms:created>
  <dcterms:modified xsi:type="dcterms:W3CDTF">2012-06-27T03:31:41Z</dcterms:modified>
</cp:coreProperties>
</file>